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4035"/>
    <a:srgbClr val="FFC423"/>
    <a:srgbClr val="593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snapToObjects="1">
      <p:cViewPr>
        <p:scale>
          <a:sx n="176" d="100"/>
          <a:sy n="176" d="100"/>
        </p:scale>
        <p:origin x="344" y="-21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2B7F4F-B906-904C-9308-ED580F06FFDC}" type="datetimeFigureOut">
              <a:rPr lang="en-US" smtClean="0"/>
              <a:t>4/6/21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593DC-5563-B14E-9F03-D724B104B495}" type="slidenum">
              <a:rPr lang="en-US" smtClean="0"/>
              <a:t>‹#›</a:t>
            </a:fld>
            <a:endParaRPr lang="en-US"/>
          </a:p>
        </p:txBody>
      </p:sp>
    </p:spTree>
    <p:extLst>
      <p:ext uri="{BB962C8B-B14F-4D97-AF65-F5344CB8AC3E}">
        <p14:creationId xmlns:p14="http://schemas.microsoft.com/office/powerpoint/2010/main" val="3919854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2B7F4F-B906-904C-9308-ED580F06FFDC}" type="datetimeFigureOut">
              <a:rPr lang="en-US" smtClean="0"/>
              <a:t>4/6/21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593DC-5563-B14E-9F03-D724B104B495}" type="slidenum">
              <a:rPr lang="en-US" smtClean="0"/>
              <a:t>‹#›</a:t>
            </a:fld>
            <a:endParaRPr lang="en-US"/>
          </a:p>
        </p:txBody>
      </p:sp>
    </p:spTree>
    <p:extLst>
      <p:ext uri="{BB962C8B-B14F-4D97-AF65-F5344CB8AC3E}">
        <p14:creationId xmlns:p14="http://schemas.microsoft.com/office/powerpoint/2010/main" val="2166942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2B7F4F-B906-904C-9308-ED580F06FFDC}" type="datetimeFigureOut">
              <a:rPr lang="en-US" smtClean="0"/>
              <a:t>4/6/21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593DC-5563-B14E-9F03-D724B104B495}" type="slidenum">
              <a:rPr lang="en-US" smtClean="0"/>
              <a:t>‹#›</a:t>
            </a:fld>
            <a:endParaRPr lang="en-US"/>
          </a:p>
        </p:txBody>
      </p:sp>
    </p:spTree>
    <p:extLst>
      <p:ext uri="{BB962C8B-B14F-4D97-AF65-F5344CB8AC3E}">
        <p14:creationId xmlns:p14="http://schemas.microsoft.com/office/powerpoint/2010/main" val="304601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2B7F4F-B906-904C-9308-ED580F06FFDC}" type="datetimeFigureOut">
              <a:rPr lang="en-US" smtClean="0"/>
              <a:t>4/6/21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593DC-5563-B14E-9F03-D724B104B495}" type="slidenum">
              <a:rPr lang="en-US" smtClean="0"/>
              <a:t>‹#›</a:t>
            </a:fld>
            <a:endParaRPr lang="en-US"/>
          </a:p>
        </p:txBody>
      </p:sp>
    </p:spTree>
    <p:extLst>
      <p:ext uri="{BB962C8B-B14F-4D97-AF65-F5344CB8AC3E}">
        <p14:creationId xmlns:p14="http://schemas.microsoft.com/office/powerpoint/2010/main" val="784029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2B7F4F-B906-904C-9308-ED580F06FFDC}" type="datetimeFigureOut">
              <a:rPr lang="en-US" smtClean="0"/>
              <a:t>4/6/21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D593DC-5563-B14E-9F03-D724B104B495}" type="slidenum">
              <a:rPr lang="en-US" smtClean="0"/>
              <a:t>‹#›</a:t>
            </a:fld>
            <a:endParaRPr lang="en-US"/>
          </a:p>
        </p:txBody>
      </p:sp>
    </p:spTree>
    <p:extLst>
      <p:ext uri="{BB962C8B-B14F-4D97-AF65-F5344CB8AC3E}">
        <p14:creationId xmlns:p14="http://schemas.microsoft.com/office/powerpoint/2010/main" val="1806335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A2B7F4F-B906-904C-9308-ED580F06FFDC}" type="datetimeFigureOut">
              <a:rPr lang="en-US" smtClean="0"/>
              <a:t>4/6/21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593DC-5563-B14E-9F03-D724B104B495}" type="slidenum">
              <a:rPr lang="en-US" smtClean="0"/>
              <a:t>‹#›</a:t>
            </a:fld>
            <a:endParaRPr lang="en-US"/>
          </a:p>
        </p:txBody>
      </p:sp>
    </p:spTree>
    <p:extLst>
      <p:ext uri="{BB962C8B-B14F-4D97-AF65-F5344CB8AC3E}">
        <p14:creationId xmlns:p14="http://schemas.microsoft.com/office/powerpoint/2010/main" val="248491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2B7F4F-B906-904C-9308-ED580F06FFDC}" type="datetimeFigureOut">
              <a:rPr lang="en-US" smtClean="0"/>
              <a:t>4/6/21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D593DC-5563-B14E-9F03-D724B104B495}" type="slidenum">
              <a:rPr lang="en-US" smtClean="0"/>
              <a:t>‹#›</a:t>
            </a:fld>
            <a:endParaRPr lang="en-US"/>
          </a:p>
        </p:txBody>
      </p:sp>
    </p:spTree>
    <p:extLst>
      <p:ext uri="{BB962C8B-B14F-4D97-AF65-F5344CB8AC3E}">
        <p14:creationId xmlns:p14="http://schemas.microsoft.com/office/powerpoint/2010/main" val="2632549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A2B7F4F-B906-904C-9308-ED580F06FFDC}" type="datetimeFigureOut">
              <a:rPr lang="en-US" smtClean="0"/>
              <a:t>4/6/21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D593DC-5563-B14E-9F03-D724B104B495}" type="slidenum">
              <a:rPr lang="en-US" smtClean="0"/>
              <a:t>‹#›</a:t>
            </a:fld>
            <a:endParaRPr lang="en-US"/>
          </a:p>
        </p:txBody>
      </p:sp>
    </p:spTree>
    <p:extLst>
      <p:ext uri="{BB962C8B-B14F-4D97-AF65-F5344CB8AC3E}">
        <p14:creationId xmlns:p14="http://schemas.microsoft.com/office/powerpoint/2010/main" val="1631682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2B7F4F-B906-904C-9308-ED580F06FFDC}" type="datetimeFigureOut">
              <a:rPr lang="en-US" smtClean="0"/>
              <a:t>4/6/21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D593DC-5563-B14E-9F03-D724B104B495}" type="slidenum">
              <a:rPr lang="en-US" smtClean="0"/>
              <a:t>‹#›</a:t>
            </a:fld>
            <a:endParaRPr lang="en-US"/>
          </a:p>
        </p:txBody>
      </p:sp>
    </p:spTree>
    <p:extLst>
      <p:ext uri="{BB962C8B-B14F-4D97-AF65-F5344CB8AC3E}">
        <p14:creationId xmlns:p14="http://schemas.microsoft.com/office/powerpoint/2010/main" val="1110749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A2B7F4F-B906-904C-9308-ED580F06FFDC}" type="datetimeFigureOut">
              <a:rPr lang="en-US" smtClean="0"/>
              <a:t>4/6/21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593DC-5563-B14E-9F03-D724B104B495}" type="slidenum">
              <a:rPr lang="en-US" smtClean="0"/>
              <a:t>‹#›</a:t>
            </a:fld>
            <a:endParaRPr lang="en-US"/>
          </a:p>
        </p:txBody>
      </p:sp>
    </p:spTree>
    <p:extLst>
      <p:ext uri="{BB962C8B-B14F-4D97-AF65-F5344CB8AC3E}">
        <p14:creationId xmlns:p14="http://schemas.microsoft.com/office/powerpoint/2010/main" val="3015879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A2B7F4F-B906-904C-9308-ED580F06FFDC}" type="datetimeFigureOut">
              <a:rPr lang="en-US" smtClean="0"/>
              <a:t>4/6/21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D593DC-5563-B14E-9F03-D724B104B495}" type="slidenum">
              <a:rPr lang="en-US" smtClean="0"/>
              <a:t>‹#›</a:t>
            </a:fld>
            <a:endParaRPr lang="en-US"/>
          </a:p>
        </p:txBody>
      </p:sp>
    </p:spTree>
    <p:extLst>
      <p:ext uri="{BB962C8B-B14F-4D97-AF65-F5344CB8AC3E}">
        <p14:creationId xmlns:p14="http://schemas.microsoft.com/office/powerpoint/2010/main" val="1580746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B7F4F-B906-904C-9308-ED580F06FFDC}" type="datetimeFigureOut">
              <a:rPr lang="en-US" smtClean="0"/>
              <a:t>4/6/21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D593DC-5563-B14E-9F03-D724B104B495}" type="slidenum">
              <a:rPr lang="en-US" smtClean="0"/>
              <a:t>‹#›</a:t>
            </a:fld>
            <a:endParaRPr lang="en-US"/>
          </a:p>
        </p:txBody>
      </p:sp>
    </p:spTree>
    <p:extLst>
      <p:ext uri="{BB962C8B-B14F-4D97-AF65-F5344CB8AC3E}">
        <p14:creationId xmlns:p14="http://schemas.microsoft.com/office/powerpoint/2010/main" val="835306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outdoor object&#10;&#10;Description automatically generated">
            <a:extLst>
              <a:ext uri="{FF2B5EF4-FFF2-40B4-BE49-F238E27FC236}">
                <a16:creationId xmlns:a16="http://schemas.microsoft.com/office/drawing/2014/main" id="{C6B30ABC-C03A-9245-B207-DC68601FE106}"/>
              </a:ext>
            </a:extLst>
          </p:cNvPr>
          <p:cNvPicPr>
            <a:picLocks noChangeAspect="1"/>
          </p:cNvPicPr>
          <p:nvPr/>
        </p:nvPicPr>
        <p:blipFill>
          <a:blip r:embed="rId2"/>
          <a:stretch>
            <a:fillRect/>
          </a:stretch>
        </p:blipFill>
        <p:spPr>
          <a:xfrm>
            <a:off x="6390725" y="80048"/>
            <a:ext cx="2395922" cy="813331"/>
          </a:xfrm>
          <a:prstGeom prst="rect">
            <a:avLst/>
          </a:prstGeom>
        </p:spPr>
      </p:pic>
      <p:cxnSp>
        <p:nvCxnSpPr>
          <p:cNvPr id="7" name="Straight Connector 6">
            <a:extLst>
              <a:ext uri="{FF2B5EF4-FFF2-40B4-BE49-F238E27FC236}">
                <a16:creationId xmlns:a16="http://schemas.microsoft.com/office/drawing/2014/main" id="{78495281-6B20-E347-984D-87ED7089C2C9}"/>
              </a:ext>
            </a:extLst>
          </p:cNvPr>
          <p:cNvCxnSpPr>
            <a:cxnSpLocks/>
          </p:cNvCxnSpPr>
          <p:nvPr/>
        </p:nvCxnSpPr>
        <p:spPr>
          <a:xfrm>
            <a:off x="357353" y="893379"/>
            <a:ext cx="855541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31CA247-371C-104C-83BC-84F0E03BEAAA}"/>
              </a:ext>
            </a:extLst>
          </p:cNvPr>
          <p:cNvSpPr txBox="1"/>
          <p:nvPr/>
        </p:nvSpPr>
        <p:spPr>
          <a:xfrm>
            <a:off x="1712485" y="308706"/>
            <a:ext cx="4618019" cy="400110"/>
          </a:xfrm>
          <a:prstGeom prst="rect">
            <a:avLst/>
          </a:prstGeom>
          <a:noFill/>
        </p:spPr>
        <p:txBody>
          <a:bodyPr wrap="square" rtlCol="0">
            <a:spAutoFit/>
          </a:bodyPr>
          <a:lstStyle/>
          <a:p>
            <a:pPr algn="ctr"/>
            <a:r>
              <a:rPr lang="en-US" sz="2000" b="1" dirty="0">
                <a:solidFill>
                  <a:srgbClr val="593F99"/>
                </a:solidFill>
              </a:rPr>
              <a:t>INSERT A TITLE FOR YOUR INQUIRY CARD</a:t>
            </a:r>
          </a:p>
        </p:txBody>
      </p:sp>
      <p:sp>
        <p:nvSpPr>
          <p:cNvPr id="12" name="Rounded Rectangle 11">
            <a:extLst>
              <a:ext uri="{FF2B5EF4-FFF2-40B4-BE49-F238E27FC236}">
                <a16:creationId xmlns:a16="http://schemas.microsoft.com/office/drawing/2014/main" id="{8DEDF037-E49F-C849-B7CD-F3C04E98B7C9}"/>
              </a:ext>
            </a:extLst>
          </p:cNvPr>
          <p:cNvSpPr/>
          <p:nvPr/>
        </p:nvSpPr>
        <p:spPr>
          <a:xfrm>
            <a:off x="387463" y="213518"/>
            <a:ext cx="1294911" cy="546390"/>
          </a:xfrm>
          <a:prstGeom prst="roundRect">
            <a:avLst/>
          </a:prstGeom>
          <a:solidFill>
            <a:srgbClr val="FFC42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Add your logo here</a:t>
            </a:r>
          </a:p>
        </p:txBody>
      </p:sp>
      <p:sp>
        <p:nvSpPr>
          <p:cNvPr id="13" name="Rounded Rectangle 12">
            <a:extLst>
              <a:ext uri="{FF2B5EF4-FFF2-40B4-BE49-F238E27FC236}">
                <a16:creationId xmlns:a16="http://schemas.microsoft.com/office/drawing/2014/main" id="{42034FC7-A42F-854A-98BC-BA7194EFE55B}"/>
              </a:ext>
            </a:extLst>
          </p:cNvPr>
          <p:cNvSpPr/>
          <p:nvPr/>
        </p:nvSpPr>
        <p:spPr>
          <a:xfrm>
            <a:off x="817196" y="1044221"/>
            <a:ext cx="3204298" cy="2229073"/>
          </a:xfrm>
          <a:prstGeom prst="roundRect">
            <a:avLst/>
          </a:prstGeom>
          <a:solidFill>
            <a:srgbClr val="FFC42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Add a photo here representing the inquiry</a:t>
            </a:r>
          </a:p>
        </p:txBody>
      </p:sp>
      <p:sp>
        <p:nvSpPr>
          <p:cNvPr id="15" name="TextBox 14">
            <a:extLst>
              <a:ext uri="{FF2B5EF4-FFF2-40B4-BE49-F238E27FC236}">
                <a16:creationId xmlns:a16="http://schemas.microsoft.com/office/drawing/2014/main" id="{07C09E69-5971-1B43-B430-AC0BB296A14A}"/>
              </a:ext>
            </a:extLst>
          </p:cNvPr>
          <p:cNvSpPr txBox="1"/>
          <p:nvPr/>
        </p:nvSpPr>
        <p:spPr>
          <a:xfrm>
            <a:off x="448962" y="3304553"/>
            <a:ext cx="4123038" cy="1785104"/>
          </a:xfrm>
          <a:prstGeom prst="rect">
            <a:avLst/>
          </a:prstGeom>
          <a:noFill/>
        </p:spPr>
        <p:txBody>
          <a:bodyPr wrap="square" rtlCol="0">
            <a:spAutoFit/>
          </a:bodyPr>
          <a:lstStyle/>
          <a:p>
            <a:r>
              <a:rPr lang="en-US" sz="2400" b="1" dirty="0">
                <a:solidFill>
                  <a:srgbClr val="EF4035"/>
                </a:solidFill>
              </a:rPr>
              <a:t>Scenario</a:t>
            </a:r>
          </a:p>
          <a:p>
            <a:r>
              <a:rPr lang="en-US" sz="1300" b="1" dirty="0"/>
              <a:t>Replace this placeholder text with your own. The scenario should be used to spark the interest of students. </a:t>
            </a:r>
            <a:endParaRPr lang="en-US" sz="1300" dirty="0"/>
          </a:p>
          <a:p>
            <a:r>
              <a:rPr lang="en-US" sz="1200" noProof="1"/>
              <a:t>Lorem ipsum dolor sit amet, consectetur adipiscing elit. Phasellus hendrerit ante fermentum mollis ullamcorper. Nunc sollicitudin diam sit amet sem egestas, sit amet volutpat diam blandit. Curabitur mollis suscipit diam in hendrerit. Curabitur viverra eget felis quis pretium. </a:t>
            </a:r>
          </a:p>
        </p:txBody>
      </p:sp>
      <p:sp>
        <p:nvSpPr>
          <p:cNvPr id="16" name="TextBox 15">
            <a:extLst>
              <a:ext uri="{FF2B5EF4-FFF2-40B4-BE49-F238E27FC236}">
                <a16:creationId xmlns:a16="http://schemas.microsoft.com/office/drawing/2014/main" id="{9CC3601A-6FBB-6947-8B9B-170110C7D9E5}"/>
              </a:ext>
            </a:extLst>
          </p:cNvPr>
          <p:cNvSpPr txBox="1"/>
          <p:nvPr/>
        </p:nvSpPr>
        <p:spPr>
          <a:xfrm>
            <a:off x="448962" y="5089657"/>
            <a:ext cx="4123038" cy="1661993"/>
          </a:xfrm>
          <a:prstGeom prst="rect">
            <a:avLst/>
          </a:prstGeom>
          <a:noFill/>
        </p:spPr>
        <p:txBody>
          <a:bodyPr wrap="square" rtlCol="0">
            <a:spAutoFit/>
          </a:bodyPr>
          <a:lstStyle/>
          <a:p>
            <a:r>
              <a:rPr lang="en-US" sz="2400" b="1" dirty="0">
                <a:solidFill>
                  <a:srgbClr val="EF4035"/>
                </a:solidFill>
              </a:rPr>
              <a:t>Open-Ended Inquiry Questions</a:t>
            </a:r>
          </a:p>
          <a:p>
            <a:r>
              <a:rPr lang="en-US" sz="1300" b="1" dirty="0"/>
              <a:t>Replace this placeholder text with your own. Include a list of questions that could be used to start the inquiry process.</a:t>
            </a:r>
            <a:endParaRPr lang="en-US" sz="1300" dirty="0"/>
          </a:p>
          <a:p>
            <a:pPr marL="285750" indent="-285750">
              <a:buFont typeface="Arial" panose="020B0604020202020204" pitchFamily="34" charset="0"/>
              <a:buChar char="•"/>
            </a:pPr>
            <a:r>
              <a:rPr lang="en-US" sz="1200" noProof="1"/>
              <a:t>Aliquam vitae dui nunc?</a:t>
            </a:r>
          </a:p>
          <a:p>
            <a:pPr marL="285750" indent="-285750">
              <a:buFont typeface="Arial" panose="020B0604020202020204" pitchFamily="34" charset="0"/>
              <a:buChar char="•"/>
            </a:pPr>
            <a:r>
              <a:rPr lang="en-US" sz="1200" noProof="1"/>
              <a:t>Curabitur non auctor mauris?</a:t>
            </a:r>
          </a:p>
          <a:p>
            <a:pPr marL="285750" indent="-285750">
              <a:buFont typeface="Arial" panose="020B0604020202020204" pitchFamily="34" charset="0"/>
              <a:buChar char="•"/>
            </a:pPr>
            <a:r>
              <a:rPr lang="en-US" sz="1200" noProof="1"/>
              <a:t>Maecenas eget tempus leo, a consectetur magna?</a:t>
            </a:r>
          </a:p>
        </p:txBody>
      </p:sp>
      <p:sp>
        <p:nvSpPr>
          <p:cNvPr id="17" name="TextBox 16">
            <a:extLst>
              <a:ext uri="{FF2B5EF4-FFF2-40B4-BE49-F238E27FC236}">
                <a16:creationId xmlns:a16="http://schemas.microsoft.com/office/drawing/2014/main" id="{6F0589F1-F370-F04E-9C9F-20DC41806B45}"/>
              </a:ext>
            </a:extLst>
          </p:cNvPr>
          <p:cNvSpPr txBox="1"/>
          <p:nvPr/>
        </p:nvSpPr>
        <p:spPr>
          <a:xfrm>
            <a:off x="4768865" y="1036906"/>
            <a:ext cx="4123038" cy="1461939"/>
          </a:xfrm>
          <a:prstGeom prst="rect">
            <a:avLst/>
          </a:prstGeom>
          <a:noFill/>
        </p:spPr>
        <p:txBody>
          <a:bodyPr wrap="square" rtlCol="0">
            <a:spAutoFit/>
          </a:bodyPr>
          <a:lstStyle/>
          <a:p>
            <a:r>
              <a:rPr lang="en-US" sz="2400" b="1" dirty="0">
                <a:solidFill>
                  <a:srgbClr val="EF4035"/>
                </a:solidFill>
              </a:rPr>
              <a:t>Process Skills</a:t>
            </a:r>
          </a:p>
          <a:p>
            <a:r>
              <a:rPr lang="en-US" sz="1300" b="1" dirty="0"/>
              <a:t>Replace this placeholder text with your own. Include a list of process skills necessary to perform this investigation. Use the Smarter Science framework poster. </a:t>
            </a:r>
            <a:endParaRPr lang="en-US" sz="1300" noProof="1"/>
          </a:p>
          <a:p>
            <a:r>
              <a:rPr lang="en-US" sz="1200" noProof="1"/>
              <a:t>e.g., Observing, predicting, hypothesizing, planning, demonstrating, comparing, contrasting, defending</a:t>
            </a:r>
          </a:p>
        </p:txBody>
      </p:sp>
      <p:sp>
        <p:nvSpPr>
          <p:cNvPr id="18" name="TextBox 17">
            <a:extLst>
              <a:ext uri="{FF2B5EF4-FFF2-40B4-BE49-F238E27FC236}">
                <a16:creationId xmlns:a16="http://schemas.microsoft.com/office/drawing/2014/main" id="{4DE4E257-E035-214F-ADCE-F6B5287532DD}"/>
              </a:ext>
            </a:extLst>
          </p:cNvPr>
          <p:cNvSpPr txBox="1"/>
          <p:nvPr/>
        </p:nvSpPr>
        <p:spPr>
          <a:xfrm>
            <a:off x="4768865" y="2638833"/>
            <a:ext cx="4123038" cy="2539157"/>
          </a:xfrm>
          <a:prstGeom prst="rect">
            <a:avLst/>
          </a:prstGeom>
          <a:noFill/>
        </p:spPr>
        <p:txBody>
          <a:bodyPr wrap="square" rtlCol="0">
            <a:spAutoFit/>
          </a:bodyPr>
          <a:lstStyle/>
          <a:p>
            <a:r>
              <a:rPr lang="en-US" sz="2400" b="1" dirty="0">
                <a:solidFill>
                  <a:srgbClr val="EF4035"/>
                </a:solidFill>
              </a:rPr>
              <a:t>Instructions</a:t>
            </a:r>
          </a:p>
          <a:p>
            <a:r>
              <a:rPr lang="en-US" sz="1300" b="1" dirty="0"/>
              <a:t>Replace this placeholder text with your own. Include a list of instructions or ideas  for students to perform the inquiry.</a:t>
            </a:r>
            <a:endParaRPr lang="en-US" sz="1300" dirty="0"/>
          </a:p>
          <a:p>
            <a:r>
              <a:rPr lang="en-US" sz="1200" noProof="1"/>
              <a:t>Duis nec ex ut ligula aliquet maximus sed eget sem. Praesent eu felis semper enim semper sagittis nec eu sem. Donec mi sapien, mattis a tortor ut, varius pharetra dolor. Mauris at nibh ac odio pulvinar interdum ut et dolor. C</a:t>
            </a:r>
            <a:r>
              <a:rPr lang="en-CA" sz="1200" b="0" i="0" u="none" strike="noStrike" noProof="1">
                <a:solidFill>
                  <a:srgbClr val="000000"/>
                </a:solidFill>
                <a:effectLst/>
                <a:latin typeface="Open Sans"/>
              </a:rPr>
              <a:t>urabitur in justo at erat feugiat pulvinar a pulvinar risus. Morbi eget quam eu nisi vulputate ultricies. Integer pulvinar sed dolor id scelerisque. Sed rutrum odio turpis, ut sollicitudin nibh bibendum non.</a:t>
            </a:r>
            <a:endParaRPr lang="en-US" sz="1200" noProof="1"/>
          </a:p>
        </p:txBody>
      </p:sp>
      <p:sp>
        <p:nvSpPr>
          <p:cNvPr id="19" name="TextBox 18">
            <a:extLst>
              <a:ext uri="{FF2B5EF4-FFF2-40B4-BE49-F238E27FC236}">
                <a16:creationId xmlns:a16="http://schemas.microsoft.com/office/drawing/2014/main" id="{2DA8E350-1B88-DD4D-B1E7-3976DD12346D}"/>
              </a:ext>
            </a:extLst>
          </p:cNvPr>
          <p:cNvSpPr txBox="1"/>
          <p:nvPr/>
        </p:nvSpPr>
        <p:spPr>
          <a:xfrm>
            <a:off x="4768865" y="5177990"/>
            <a:ext cx="4123038" cy="1431161"/>
          </a:xfrm>
          <a:prstGeom prst="rect">
            <a:avLst/>
          </a:prstGeom>
          <a:noFill/>
        </p:spPr>
        <p:txBody>
          <a:bodyPr wrap="square" rtlCol="0">
            <a:spAutoFit/>
          </a:bodyPr>
          <a:lstStyle/>
          <a:p>
            <a:r>
              <a:rPr lang="en-US" sz="2400" b="1" dirty="0">
                <a:solidFill>
                  <a:srgbClr val="EF4035"/>
                </a:solidFill>
              </a:rPr>
              <a:t>Curriculum Connections</a:t>
            </a:r>
          </a:p>
          <a:p>
            <a:r>
              <a:rPr lang="en-US" sz="1300" b="1" dirty="0"/>
              <a:t>Replace this placeholder text with your own. Include a few ideas on how teacher can link this activity to the curriculum. </a:t>
            </a:r>
          </a:p>
          <a:p>
            <a:r>
              <a:rPr lang="en-US" sz="1200" noProof="1"/>
              <a:t>Suspendisse id mauris ac mauris fermentum dapibus sed id sem. Sed in neque sit amet dolor ornare malesuada. </a:t>
            </a:r>
            <a:endParaRPr lang="en-US" sz="1200" dirty="0"/>
          </a:p>
        </p:txBody>
      </p:sp>
    </p:spTree>
    <p:extLst>
      <p:ext uri="{BB962C8B-B14F-4D97-AF65-F5344CB8AC3E}">
        <p14:creationId xmlns:p14="http://schemas.microsoft.com/office/powerpoint/2010/main" val="2081252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outdoor object&#10;&#10;Description automatically generated">
            <a:extLst>
              <a:ext uri="{FF2B5EF4-FFF2-40B4-BE49-F238E27FC236}">
                <a16:creationId xmlns:a16="http://schemas.microsoft.com/office/drawing/2014/main" id="{C6B30ABC-C03A-9245-B207-DC68601FE106}"/>
              </a:ext>
            </a:extLst>
          </p:cNvPr>
          <p:cNvPicPr>
            <a:picLocks noChangeAspect="1"/>
          </p:cNvPicPr>
          <p:nvPr/>
        </p:nvPicPr>
        <p:blipFill>
          <a:blip r:embed="rId2"/>
          <a:stretch>
            <a:fillRect/>
          </a:stretch>
        </p:blipFill>
        <p:spPr>
          <a:xfrm>
            <a:off x="6390725" y="80048"/>
            <a:ext cx="2395922" cy="813331"/>
          </a:xfrm>
          <a:prstGeom prst="rect">
            <a:avLst/>
          </a:prstGeom>
        </p:spPr>
      </p:pic>
      <p:cxnSp>
        <p:nvCxnSpPr>
          <p:cNvPr id="7" name="Straight Connector 6">
            <a:extLst>
              <a:ext uri="{FF2B5EF4-FFF2-40B4-BE49-F238E27FC236}">
                <a16:creationId xmlns:a16="http://schemas.microsoft.com/office/drawing/2014/main" id="{78495281-6B20-E347-984D-87ED7089C2C9}"/>
              </a:ext>
            </a:extLst>
          </p:cNvPr>
          <p:cNvCxnSpPr>
            <a:cxnSpLocks/>
          </p:cNvCxnSpPr>
          <p:nvPr/>
        </p:nvCxnSpPr>
        <p:spPr>
          <a:xfrm>
            <a:off x="357353" y="893379"/>
            <a:ext cx="855541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31CA247-371C-104C-83BC-84F0E03BEAAA}"/>
              </a:ext>
            </a:extLst>
          </p:cNvPr>
          <p:cNvSpPr txBox="1"/>
          <p:nvPr/>
        </p:nvSpPr>
        <p:spPr>
          <a:xfrm>
            <a:off x="1712485" y="308706"/>
            <a:ext cx="4618019" cy="384721"/>
          </a:xfrm>
          <a:prstGeom prst="rect">
            <a:avLst/>
          </a:prstGeom>
          <a:noFill/>
        </p:spPr>
        <p:txBody>
          <a:bodyPr wrap="square" rtlCol="0">
            <a:spAutoFit/>
          </a:bodyPr>
          <a:lstStyle/>
          <a:p>
            <a:pPr algn="ctr"/>
            <a:r>
              <a:rPr lang="fr-CA" sz="1900" b="1" dirty="0">
                <a:solidFill>
                  <a:srgbClr val="593F99"/>
                </a:solidFill>
              </a:rPr>
              <a:t>INSÉRER UN TITRE POUR L’ENQUÊTE-ÉCLAIR</a:t>
            </a:r>
          </a:p>
        </p:txBody>
      </p:sp>
      <p:sp>
        <p:nvSpPr>
          <p:cNvPr id="12" name="Rounded Rectangle 11">
            <a:extLst>
              <a:ext uri="{FF2B5EF4-FFF2-40B4-BE49-F238E27FC236}">
                <a16:creationId xmlns:a16="http://schemas.microsoft.com/office/drawing/2014/main" id="{8DEDF037-E49F-C849-B7CD-F3C04E98B7C9}"/>
              </a:ext>
            </a:extLst>
          </p:cNvPr>
          <p:cNvSpPr/>
          <p:nvPr/>
        </p:nvSpPr>
        <p:spPr>
          <a:xfrm>
            <a:off x="387463" y="213518"/>
            <a:ext cx="1294911" cy="546390"/>
          </a:xfrm>
          <a:prstGeom prst="roundRect">
            <a:avLst/>
          </a:prstGeom>
          <a:solidFill>
            <a:srgbClr val="FFC42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1400" dirty="0"/>
              <a:t>Ajouter votre logo ici</a:t>
            </a:r>
          </a:p>
        </p:txBody>
      </p:sp>
      <p:sp>
        <p:nvSpPr>
          <p:cNvPr id="13" name="Rounded Rectangle 12">
            <a:extLst>
              <a:ext uri="{FF2B5EF4-FFF2-40B4-BE49-F238E27FC236}">
                <a16:creationId xmlns:a16="http://schemas.microsoft.com/office/drawing/2014/main" id="{42034FC7-A42F-854A-98BC-BA7194EFE55B}"/>
              </a:ext>
            </a:extLst>
          </p:cNvPr>
          <p:cNvSpPr/>
          <p:nvPr/>
        </p:nvSpPr>
        <p:spPr>
          <a:xfrm>
            <a:off x="817196" y="1044221"/>
            <a:ext cx="3204298" cy="2229073"/>
          </a:xfrm>
          <a:prstGeom prst="roundRect">
            <a:avLst/>
          </a:prstGeom>
          <a:solidFill>
            <a:srgbClr val="FFC42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t>Ajouter une photo ici qui représente l’enquête scientifique</a:t>
            </a:r>
          </a:p>
        </p:txBody>
      </p:sp>
      <p:sp>
        <p:nvSpPr>
          <p:cNvPr id="15" name="TextBox 14">
            <a:extLst>
              <a:ext uri="{FF2B5EF4-FFF2-40B4-BE49-F238E27FC236}">
                <a16:creationId xmlns:a16="http://schemas.microsoft.com/office/drawing/2014/main" id="{07C09E69-5971-1B43-B430-AC0BB296A14A}"/>
              </a:ext>
            </a:extLst>
          </p:cNvPr>
          <p:cNvSpPr txBox="1"/>
          <p:nvPr/>
        </p:nvSpPr>
        <p:spPr>
          <a:xfrm>
            <a:off x="448962" y="3304553"/>
            <a:ext cx="4123038" cy="1785104"/>
          </a:xfrm>
          <a:prstGeom prst="rect">
            <a:avLst/>
          </a:prstGeom>
          <a:noFill/>
        </p:spPr>
        <p:txBody>
          <a:bodyPr wrap="square" rtlCol="0">
            <a:spAutoFit/>
          </a:bodyPr>
          <a:lstStyle/>
          <a:p>
            <a:r>
              <a:rPr lang="fr-CA" sz="2400" b="1" dirty="0">
                <a:solidFill>
                  <a:srgbClr val="EF4035"/>
                </a:solidFill>
              </a:rPr>
              <a:t>Scénario</a:t>
            </a:r>
          </a:p>
          <a:p>
            <a:r>
              <a:rPr lang="fr-CA" sz="1300" b="1" dirty="0"/>
              <a:t>Remplacez ce texte par le vôtre. Le scénario devrait être utilisé pour susciter l’intérêt des élèves. </a:t>
            </a:r>
            <a:endParaRPr lang="fr-CA" sz="1300" dirty="0"/>
          </a:p>
          <a:p>
            <a:r>
              <a:rPr lang="en-US" sz="1200" noProof="1"/>
              <a:t>Lorem ipsum dolor sit amet, consectetur adipiscing elit. Phasellus hendrerit ante fermentum mollis ullamcorper. Nunc sollicitudin diam sit amet sem egestas, sit amet volutpat diam blandit. Curabitur mollis suscipit diam in hendrerit. Curabitur viverra eget felis quis pretium. </a:t>
            </a:r>
          </a:p>
        </p:txBody>
      </p:sp>
      <p:sp>
        <p:nvSpPr>
          <p:cNvPr id="16" name="TextBox 15">
            <a:extLst>
              <a:ext uri="{FF2B5EF4-FFF2-40B4-BE49-F238E27FC236}">
                <a16:creationId xmlns:a16="http://schemas.microsoft.com/office/drawing/2014/main" id="{9CC3601A-6FBB-6947-8B9B-170110C7D9E5}"/>
              </a:ext>
            </a:extLst>
          </p:cNvPr>
          <p:cNvSpPr txBox="1"/>
          <p:nvPr/>
        </p:nvSpPr>
        <p:spPr>
          <a:xfrm>
            <a:off x="448962" y="5089657"/>
            <a:ext cx="4123038" cy="1615827"/>
          </a:xfrm>
          <a:prstGeom prst="rect">
            <a:avLst/>
          </a:prstGeom>
          <a:noFill/>
        </p:spPr>
        <p:txBody>
          <a:bodyPr wrap="square" rtlCol="0">
            <a:spAutoFit/>
          </a:bodyPr>
          <a:lstStyle/>
          <a:p>
            <a:r>
              <a:rPr lang="fr-CA" sz="2400" b="1" dirty="0">
                <a:solidFill>
                  <a:srgbClr val="EF4035"/>
                </a:solidFill>
              </a:rPr>
              <a:t>Questions ouvertes d’enquête</a:t>
            </a:r>
          </a:p>
          <a:p>
            <a:r>
              <a:rPr lang="fr-CA" sz="1300" b="1" dirty="0"/>
              <a:t>Remplacez ce texte par le vôtre.  Veuillez inclure une liste de questions qui pourraient être utilisées pour démarrer le processus d’enquête.</a:t>
            </a:r>
            <a:endParaRPr lang="fr-CA" sz="1300" dirty="0"/>
          </a:p>
          <a:p>
            <a:pPr marL="285750" indent="-285750">
              <a:buFont typeface="Arial" panose="020B0604020202020204" pitchFamily="34" charset="0"/>
              <a:buChar char="•"/>
            </a:pPr>
            <a:r>
              <a:rPr lang="en-US" sz="1200" noProof="1"/>
              <a:t>Aliquam vitae dui nunc?</a:t>
            </a:r>
          </a:p>
          <a:p>
            <a:pPr marL="285750" indent="-285750">
              <a:buFont typeface="Arial" panose="020B0604020202020204" pitchFamily="34" charset="0"/>
              <a:buChar char="•"/>
            </a:pPr>
            <a:r>
              <a:rPr lang="en-US" sz="1200" noProof="1"/>
              <a:t>Curabitur non auctor mauris?</a:t>
            </a:r>
          </a:p>
          <a:p>
            <a:pPr marL="285750" indent="-285750">
              <a:buFont typeface="Arial" panose="020B0604020202020204" pitchFamily="34" charset="0"/>
              <a:buChar char="•"/>
            </a:pPr>
            <a:r>
              <a:rPr lang="en-US" sz="1200" noProof="1"/>
              <a:t>Maecenas eget tempus leo, a consectetur magna?</a:t>
            </a:r>
          </a:p>
        </p:txBody>
      </p:sp>
      <p:sp>
        <p:nvSpPr>
          <p:cNvPr id="17" name="TextBox 16">
            <a:extLst>
              <a:ext uri="{FF2B5EF4-FFF2-40B4-BE49-F238E27FC236}">
                <a16:creationId xmlns:a16="http://schemas.microsoft.com/office/drawing/2014/main" id="{6F0589F1-F370-F04E-9C9F-20DC41806B45}"/>
              </a:ext>
            </a:extLst>
          </p:cNvPr>
          <p:cNvSpPr txBox="1"/>
          <p:nvPr/>
        </p:nvSpPr>
        <p:spPr>
          <a:xfrm>
            <a:off x="4768865" y="1036906"/>
            <a:ext cx="4123038" cy="1431161"/>
          </a:xfrm>
          <a:prstGeom prst="rect">
            <a:avLst/>
          </a:prstGeom>
          <a:noFill/>
        </p:spPr>
        <p:txBody>
          <a:bodyPr wrap="square" rtlCol="0">
            <a:spAutoFit/>
          </a:bodyPr>
          <a:lstStyle/>
          <a:p>
            <a:r>
              <a:rPr lang="fr-CA" sz="2400" b="1" dirty="0">
                <a:solidFill>
                  <a:srgbClr val="EF4035"/>
                </a:solidFill>
              </a:rPr>
              <a:t>Habiletés du processus</a:t>
            </a:r>
          </a:p>
          <a:p>
            <a:r>
              <a:rPr lang="fr-CA" sz="1300" b="1" dirty="0"/>
              <a:t>Remplacez ce texte par le vôtre. Veuillez inclure une liste de toutes les habiletés du processus nécessaires pour cette enquête. Utilisez l’affiche du cadre </a:t>
            </a:r>
            <a:r>
              <a:rPr lang="fr-CA" sz="1300" b="1" dirty="0" err="1"/>
              <a:t>Éducasciences</a:t>
            </a:r>
            <a:r>
              <a:rPr lang="fr-CA" sz="1300" b="1" dirty="0"/>
              <a:t>. </a:t>
            </a:r>
            <a:br>
              <a:rPr lang="fr-CA" sz="1300" b="1" dirty="0"/>
            </a:br>
            <a:r>
              <a:rPr lang="fr-CA" sz="1200" noProof="1"/>
              <a:t>p. ex., observer, prédire, émettre une hypothèse, planifier, démontrer, comparer, différencier, justifier. </a:t>
            </a:r>
          </a:p>
        </p:txBody>
      </p:sp>
      <p:sp>
        <p:nvSpPr>
          <p:cNvPr id="18" name="TextBox 17">
            <a:extLst>
              <a:ext uri="{FF2B5EF4-FFF2-40B4-BE49-F238E27FC236}">
                <a16:creationId xmlns:a16="http://schemas.microsoft.com/office/drawing/2014/main" id="{4DE4E257-E035-214F-ADCE-F6B5287532DD}"/>
              </a:ext>
            </a:extLst>
          </p:cNvPr>
          <p:cNvSpPr txBox="1"/>
          <p:nvPr/>
        </p:nvSpPr>
        <p:spPr>
          <a:xfrm>
            <a:off x="4768865" y="2638833"/>
            <a:ext cx="4123038" cy="2539157"/>
          </a:xfrm>
          <a:prstGeom prst="rect">
            <a:avLst/>
          </a:prstGeom>
          <a:noFill/>
        </p:spPr>
        <p:txBody>
          <a:bodyPr wrap="square" rtlCol="0">
            <a:spAutoFit/>
          </a:bodyPr>
          <a:lstStyle/>
          <a:p>
            <a:r>
              <a:rPr lang="fr-CA" sz="2400" b="1" dirty="0">
                <a:solidFill>
                  <a:srgbClr val="EF4035"/>
                </a:solidFill>
              </a:rPr>
              <a:t>Marche à suivre</a:t>
            </a:r>
          </a:p>
          <a:p>
            <a:r>
              <a:rPr lang="fr-CA" sz="1300" b="1" dirty="0"/>
              <a:t>Remplacez ce texte par le vôtre. Veuillez inclure une marche à suivre pour que les élèves puissent faire votre enquête scientifique</a:t>
            </a:r>
            <a:r>
              <a:rPr lang="en-US" sz="1300" b="1" dirty="0"/>
              <a:t>.</a:t>
            </a:r>
            <a:endParaRPr lang="en-US" sz="1300" dirty="0"/>
          </a:p>
          <a:p>
            <a:r>
              <a:rPr lang="en-US" sz="1200" noProof="1"/>
              <a:t>Duis nec ex ut ligula aliquet maximus sed eget sem. Praesent eu felis semper enim semper sagittis nec eu sem. Donec mi sapien, mattis a tortor ut, varius pharetra dolor. Mauris at nibh ac odio pulvinar interdum ut et dolor. C</a:t>
            </a:r>
            <a:r>
              <a:rPr lang="en-CA" sz="1200" b="0" i="0" u="none" strike="noStrike" noProof="1">
                <a:solidFill>
                  <a:srgbClr val="000000"/>
                </a:solidFill>
                <a:effectLst/>
                <a:latin typeface="Open Sans"/>
              </a:rPr>
              <a:t>urabitur in justo at erat feugiat pulvinar a pulvinar risus. Morbi eget quam eu nisi vulputate ultricies. Integer pulvinar sed dolor id scelerisque. Sed rutrum odio turpis, ut sollicitudin nibh bibendum non.</a:t>
            </a:r>
            <a:endParaRPr lang="en-US" sz="1200" noProof="1"/>
          </a:p>
        </p:txBody>
      </p:sp>
      <p:sp>
        <p:nvSpPr>
          <p:cNvPr id="19" name="TextBox 18">
            <a:extLst>
              <a:ext uri="{FF2B5EF4-FFF2-40B4-BE49-F238E27FC236}">
                <a16:creationId xmlns:a16="http://schemas.microsoft.com/office/drawing/2014/main" id="{2DA8E350-1B88-DD4D-B1E7-3976DD12346D}"/>
              </a:ext>
            </a:extLst>
          </p:cNvPr>
          <p:cNvSpPr txBox="1"/>
          <p:nvPr/>
        </p:nvSpPr>
        <p:spPr>
          <a:xfrm>
            <a:off x="4768865" y="5177990"/>
            <a:ext cx="4123038" cy="1431161"/>
          </a:xfrm>
          <a:prstGeom prst="rect">
            <a:avLst/>
          </a:prstGeom>
          <a:noFill/>
        </p:spPr>
        <p:txBody>
          <a:bodyPr wrap="square" rtlCol="0">
            <a:spAutoFit/>
          </a:bodyPr>
          <a:lstStyle/>
          <a:p>
            <a:r>
              <a:rPr lang="fr-CA" sz="2400" b="1" dirty="0">
                <a:solidFill>
                  <a:srgbClr val="EF4035"/>
                </a:solidFill>
              </a:rPr>
              <a:t>Liens avec le programme</a:t>
            </a:r>
          </a:p>
          <a:p>
            <a:r>
              <a:rPr lang="fr-CA" sz="1300" b="1" dirty="0"/>
              <a:t>Remplacez ce texte par le vôtre. Veuillez inclure quelques idées sur la façon dont le personnel enseignant peut intégrer cette activité au programme d’études.</a:t>
            </a:r>
            <a:endParaRPr lang="en-US" sz="1300" b="1" dirty="0"/>
          </a:p>
          <a:p>
            <a:r>
              <a:rPr lang="en-US" sz="1200" noProof="1"/>
              <a:t>Suspendisse id mauris ac mauris fermentum dapibus sed id sem. Sed in neque sit amet dolor ornare malesuada. </a:t>
            </a:r>
            <a:endParaRPr lang="en-US" sz="1200" dirty="0"/>
          </a:p>
        </p:txBody>
      </p:sp>
    </p:spTree>
    <p:extLst>
      <p:ext uri="{BB962C8B-B14F-4D97-AF65-F5344CB8AC3E}">
        <p14:creationId xmlns:p14="http://schemas.microsoft.com/office/powerpoint/2010/main" val="22195397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30D5633F156B449900CC19F3D13655" ma:contentTypeVersion="12" ma:contentTypeDescription="Create a new document." ma:contentTypeScope="" ma:versionID="d54095c8a5cdeb0b17afde371a4c8fe6">
  <xsd:schema xmlns:xsd="http://www.w3.org/2001/XMLSchema" xmlns:xs="http://www.w3.org/2001/XMLSchema" xmlns:p="http://schemas.microsoft.com/office/2006/metadata/properties" xmlns:ns2="4c29966e-d769-4ec4-90dd-746f74400a58" xmlns:ns3="e77aa9b4-3b09-4f21-8a7d-e5f7e77102ab" targetNamespace="http://schemas.microsoft.com/office/2006/metadata/properties" ma:root="true" ma:fieldsID="a306dffc80ebbfc6ef0fbb1d5e44308d" ns2:_="" ns3:_="">
    <xsd:import namespace="4c29966e-d769-4ec4-90dd-746f74400a58"/>
    <xsd:import namespace="e77aa9b4-3b09-4f21-8a7d-e5f7e77102a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9966e-d769-4ec4-90dd-746f74400a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77aa9b4-3b09-4f21-8a7d-e5f7e77102a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34B2298-A1F1-4631-B418-437171EA0C05}"/>
</file>

<file path=customXml/itemProps2.xml><?xml version="1.0" encoding="utf-8"?>
<ds:datastoreItem xmlns:ds="http://schemas.openxmlformats.org/officeDocument/2006/customXml" ds:itemID="{0B5DF537-EE8A-4D79-84CC-FBC049BC225B}"/>
</file>

<file path=customXml/itemProps3.xml><?xml version="1.0" encoding="utf-8"?>
<ds:datastoreItem xmlns:ds="http://schemas.openxmlformats.org/officeDocument/2006/customXml" ds:itemID="{F1D7546A-4A15-463B-BE4E-DA5DCB197C8E}"/>
</file>

<file path=docProps/app.xml><?xml version="1.0" encoding="utf-8"?>
<Properties xmlns="http://schemas.openxmlformats.org/officeDocument/2006/extended-properties" xmlns:vt="http://schemas.openxmlformats.org/officeDocument/2006/docPropsVTypes">
  <Template>Office Theme</Template>
  <TotalTime>112</TotalTime>
  <Words>669</Words>
  <Application>Microsoft Macintosh PowerPoint</Application>
  <PresentationFormat>Letter Paper (8.5x11 in)</PresentationFormat>
  <Paragraphs>39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Open Sans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Dominic Tremblay</dc:creator>
  <cp:lastModifiedBy>Dominic Tremblay</cp:lastModifiedBy>
  <cp:revision>4</cp:revision>
  <dcterms:created xsi:type="dcterms:W3CDTF">2021-04-06T21:14:33Z</dcterms:created>
  <dcterms:modified xsi:type="dcterms:W3CDTF">2021-04-06T23:06:52Z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0x010100BE30D5633F156B449900CC19F3D13655</vt:lpwstr>
  </property>
</Properties>
</file>